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76" r:id="rId6"/>
    <p:sldId id="278" r:id="rId7"/>
    <p:sldId id="277" r:id="rId8"/>
    <p:sldId id="279" r:id="rId9"/>
    <p:sldId id="261" r:id="rId10"/>
    <p:sldId id="267" r:id="rId11"/>
    <p:sldId id="280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14AC-75F5-4F79-9AB5-9FB0BC352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6614C-80A6-44EC-B75D-2B2D60998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A3A9F-9BB8-4C4D-8AF7-174FF292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5C4C-E287-4236-9D06-18A6DF87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3CD01-A3CC-4EAC-A717-8DDF1040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A1C3-DF31-4A7C-B0D8-178910A5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7DB20-6B0F-4317-A963-F0234EE56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BBF95-E45B-4BB3-84C8-457C2736D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D48B6-1882-4C11-A922-719B40D7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63A79-5701-4257-B6E5-E0DDBCD0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2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96F03E-2D76-48C3-8AE1-A8DE65AF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C2025-ED5B-4BF1-8EC3-EA7D9E64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EFB73-23F8-48B1-938C-A4A6C9CB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052FF-8384-48C5-B803-0A3C25A96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AAD4D-45B2-4D11-A2AF-45D551B7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5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C73D-2338-4D7F-B526-ED862943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BF3D-0271-4D34-A976-31F98BE85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F3EC8-077A-4554-BA30-9E4B0B64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FC342-40F8-47F5-BF40-BEBC5EEDD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BE32-2FFB-4E04-A4CF-D222CE29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C232-1426-4F20-8DD4-5168B8F7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11D1F-0830-4465-B731-FEF2F160C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BAC2-FA32-4719-9D5F-1B35B12E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838E-88A1-46C2-9FF0-D61ABF88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ADC6D-787B-4B14-996E-3FF0A146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20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4F67-35BD-475D-A337-FFC2A1A5B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949F6-0072-4BC9-B635-63D291122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A7606-5AF8-466F-A788-F9344F7DD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84B2D-3561-4A83-A438-7A185978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061A4-4C5D-4C80-B7AC-3B41A691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A8931-304C-40CA-917C-83F054D28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4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A4F5-DF7D-4A01-922C-55729C1E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D46CA-A5C0-42B1-B9B6-51C69B159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387C0-E773-481E-9C00-054FFC615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668A4-4BF0-457E-AB56-D8E376494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7BA3B-7427-47AA-BFF9-4D5DC9568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F8CD90-63BE-4073-A8A0-F65104F53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7392C-1D10-495D-9794-3FDAC57E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08C5E-237D-4827-AAD1-989B8C00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4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92F4-1A02-45CE-9ECF-E3CD78C3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D304A-0E6C-4A5F-846A-1CD4B9F1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184C9-6C5D-44ED-99BC-8E87E590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35E57-1325-451E-879F-7AEBFC9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8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BB7DD1-667A-419A-BF13-637E94C9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CBF7C-BB7A-4A4B-9031-D13CD974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DA920-A9A6-4754-B968-1B3FB41D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8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029E-98C1-470B-A493-F65FFB7F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F6FBB-9352-405F-A8A0-A2199FA1F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46A26-861E-4A27-B68B-60395CF0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E8CA2-3476-487C-A706-E703E394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0CAD5-0125-467B-86CD-54E8383F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898F-1E46-4272-B2F8-BD1C271C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1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BB86-A196-4F2C-9618-7FF5F05A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64E29-E236-47B3-989F-2757B9225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31AD4-0EC6-4A4A-BE4D-72DAEF5BB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1FB69-2F13-4ADB-8113-48581813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92DE3-B89A-4D9C-BBFC-D4E76785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876E9-CDC2-4C0C-8DFF-FC654E37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9A87F-8176-4492-9D34-96CDE954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94B5A-460C-4DD5-9946-8FFD7A2E0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34692-F9B3-4C45-BECC-8C5411889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70D9C-06B9-4D46-A1DD-A86C24A7663F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C095-72AA-4221-A2DD-9AAEA243B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6F5D-6CF2-4274-8990-D5C872137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65534-D06F-4333-AB81-17140230688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ew template.jpg">
            <a:extLst>
              <a:ext uri="{FF2B5EF4-FFF2-40B4-BE49-F238E27FC236}">
                <a16:creationId xmlns:a16="http://schemas.microsoft.com/office/drawing/2014/main" id="{C9855681-39DF-47CC-841C-423E7964B2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C040-D84A-4041-8B3F-0498F7FB2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097054"/>
          </a:xfrm>
        </p:spPr>
        <p:txBody>
          <a:bodyPr/>
          <a:lstStyle/>
          <a:p>
            <a:r>
              <a:rPr lang="en-US" dirty="0"/>
              <a:t>Who Will Buy Tickets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5A2EE-FC7F-4E21-96ED-2624EA53A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0653"/>
            <a:ext cx="9144000" cy="23792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 665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hangdong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Shao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2018</a:t>
            </a: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302E29-00D5-4890-90DA-37F15F1D35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4638" y="52230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5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E6A0-D8CA-4A2F-A5A3-75F128C6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85F14-3349-41D4-BDE9-FD957022DC06}"/>
              </a:ext>
            </a:extLst>
          </p:cNvPr>
          <p:cNvSpPr/>
          <p:nvPr/>
        </p:nvSpPr>
        <p:spPr>
          <a:xfrm>
            <a:off x="5838374" y="3551068"/>
            <a:ext cx="1287262" cy="241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820EE-7FBE-47B4-9750-0BBEA172D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8" y="1524963"/>
            <a:ext cx="4217553" cy="4523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C00510-9378-46DD-B697-C2FF57E92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85" y="2254928"/>
            <a:ext cx="6554807" cy="1716346"/>
          </a:xfrm>
          <a:prstGeom prst="rect">
            <a:avLst/>
          </a:prstGeom>
        </p:spPr>
      </p:pic>
      <p:pic>
        <p:nvPicPr>
          <p:cNvPr id="14" name="10">
            <a:hlinkClick r:id="" action="ppaction://media"/>
            <a:extLst>
              <a:ext uri="{FF2B5EF4-FFF2-40B4-BE49-F238E27FC236}">
                <a16:creationId xmlns:a16="http://schemas.microsoft.com/office/drawing/2014/main" id="{437EF893-6E64-4494-9496-82FBCDA3F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6492" y="53561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7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7E20-681D-4376-B640-FAAA50B6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E32072-7F10-41A6-BA57-D90ABF5942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33518" y="1253331"/>
            <a:ext cx="5181600" cy="315546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219C-68FC-46B6-A08B-170A493DAB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76883" y="1253331"/>
            <a:ext cx="4776917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17881-4718-474A-A0AA-588EFCA87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857" y="3302216"/>
            <a:ext cx="2143125" cy="2686050"/>
          </a:xfrm>
          <a:prstGeom prst="rect">
            <a:avLst/>
          </a:prstGeom>
        </p:spPr>
      </p:pic>
      <p:pic>
        <p:nvPicPr>
          <p:cNvPr id="9" name="11">
            <a:hlinkClick r:id="" action="ppaction://media"/>
            <a:extLst>
              <a:ext uri="{FF2B5EF4-FFF2-40B4-BE49-F238E27FC236}">
                <a16:creationId xmlns:a16="http://schemas.microsoft.com/office/drawing/2014/main" id="{00F45DF5-5C3C-4907-9DFB-EC02C4F23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0" y="51305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1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B7BF-64B1-40C0-8DC3-F10F4DA0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139D-F429-4F7D-9D88-D1A0A19FA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7051"/>
            <a:ext cx="10134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Member of Backer club has higher chance to buy more tickets in this dataset.</a:t>
            </a:r>
          </a:p>
          <a:p>
            <a:endParaRPr lang="en-US" dirty="0"/>
          </a:p>
          <a:p>
            <a:r>
              <a:rPr lang="en-US" dirty="0"/>
              <a:t>Years has a positive relation with total games which means more and more people decide to buy tickets.</a:t>
            </a:r>
          </a:p>
          <a:p>
            <a:endParaRPr lang="en-US" dirty="0"/>
          </a:p>
          <a:p>
            <a:r>
              <a:rPr lang="en-US" dirty="0"/>
              <a:t>Years and Backer has a highly related positive relation too.</a:t>
            </a:r>
          </a:p>
          <a:p>
            <a:endParaRPr lang="en-US" dirty="0"/>
          </a:p>
          <a:p>
            <a:r>
              <a:rPr lang="en-US" dirty="0"/>
              <a:t>Age might be another point that affect Member of Backer club because it has a positive correlation.</a:t>
            </a:r>
          </a:p>
          <a:p>
            <a:endParaRPr lang="en-US" dirty="0"/>
          </a:p>
        </p:txBody>
      </p:sp>
      <p:pic>
        <p:nvPicPr>
          <p:cNvPr id="5" name="12">
            <a:hlinkClick r:id="" action="ppaction://media"/>
            <a:extLst>
              <a:ext uri="{FF2B5EF4-FFF2-40B4-BE49-F238E27FC236}">
                <a16:creationId xmlns:a16="http://schemas.microsoft.com/office/drawing/2014/main" id="{D6B8A89D-C6C4-4E0B-8983-E8FCD1E23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000" y="51660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A418-982B-4B9F-A09B-733A8CE8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4804-F2D1-4243-8F70-41FF723B6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427"/>
            <a:ext cx="10515600" cy="4756536"/>
          </a:xfrm>
        </p:spPr>
        <p:txBody>
          <a:bodyPr/>
          <a:lstStyle/>
          <a:p>
            <a:r>
              <a:rPr lang="en-US" dirty="0"/>
              <a:t>What makes people buy tickets or not?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Conclusion </a:t>
            </a: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9D6EA485-E171-4FE4-85AD-6D040A78F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4737" y="51327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DBF1-D925-4F9A-A058-D449980E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people buy tickets or not?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3DA33F-7460-468A-A5D9-CBAC875F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36" y="1422739"/>
            <a:ext cx="7400925" cy="4438650"/>
          </a:xfrm>
          <a:prstGeom prst="rect">
            <a:avLst/>
          </a:prstGeom>
        </p:spPr>
      </p:pic>
      <p:pic>
        <p:nvPicPr>
          <p:cNvPr id="9" name="3">
            <a:hlinkClick r:id="" action="ppaction://media"/>
            <a:extLst>
              <a:ext uri="{FF2B5EF4-FFF2-40B4-BE49-F238E27FC236}">
                <a16:creationId xmlns:a16="http://schemas.microsoft.com/office/drawing/2014/main" id="{426B19CC-6C48-4DDF-9A9B-DF1103A84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2517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0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C84F-E3C9-4D51-9E4F-44913E17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241"/>
            <a:ext cx="10515600" cy="740777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C5063-3BDE-4FC2-9559-A732286B8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09" y="1401018"/>
            <a:ext cx="3086100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45815-21EC-4D00-9CD2-263AFE996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509" y="2090737"/>
            <a:ext cx="7781925" cy="2676525"/>
          </a:xfrm>
          <a:prstGeom prst="rect">
            <a:avLst/>
          </a:prstGeom>
        </p:spPr>
      </p:pic>
      <p:pic>
        <p:nvPicPr>
          <p:cNvPr id="9" name="4">
            <a:hlinkClick r:id="" action="ppaction://media"/>
            <a:extLst>
              <a:ext uri="{FF2B5EF4-FFF2-40B4-BE49-F238E27FC236}">
                <a16:creationId xmlns:a16="http://schemas.microsoft.com/office/drawing/2014/main" id="{02EB226B-24E3-4654-9422-9C10DD317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3791" y="5152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A9A3-1A1B-4994-8C1B-08850532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00BA3E-9198-4E1F-A826-E897C2403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75264" y="1406387"/>
            <a:ext cx="2276475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BDC2F-B6E8-4172-8E32-67D18E06F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89" y="3768587"/>
            <a:ext cx="7058025" cy="2047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B3C88C-1E35-4977-8359-BB9FF5AB8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414" y="1957804"/>
            <a:ext cx="3838575" cy="3209925"/>
          </a:xfrm>
          <a:prstGeom prst="rect">
            <a:avLst/>
          </a:prstGeom>
        </p:spPr>
      </p:pic>
      <p:pic>
        <p:nvPicPr>
          <p:cNvPr id="7" name="5">
            <a:hlinkClick r:id="" action="ppaction://media"/>
            <a:extLst>
              <a:ext uri="{FF2B5EF4-FFF2-40B4-BE49-F238E27FC236}">
                <a16:creationId xmlns:a16="http://schemas.microsoft.com/office/drawing/2014/main" id="{72BEAAA1-E902-40BF-AB7B-29E8BC735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4011" y="52068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4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318C-E346-47BA-AECB-298BCFD1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AutoShape 2" descr="data:image/png;base64,iVBORw0KGgoAAAANSUhEUgAAANkAAADSCAYAAADHeWW1AAAABHNCSVQICAgIfAhkiAAAAAlwSFlz%0AAAALEgAACxIB0t1+/AAAADl0RVh0U29mdHdhcmUAbWF0cGxvdGxpYiB2ZXJzaW9uIDIuMS4wLCBo%0AdHRwOi8vbWF0cGxvdGxpYi5vcmcvpW3flQAADsBJREFUeJzt3X+wVOV9x/H3J/hzwMgvIURsrk2J%0ALSmpEYpOmSaQOEDVFP3DRidRmmhtZ7CjjW1KbCdWbRqmbZJWa5wYZaITKzVBA2OollJuHdKigqKI%0AaGAIRgS5Kr+8xqZBv/3jPLeu1727e/fe5567y+c1s3PPPufs2e+ufu559nDufhURmFk+7ym7ALN2%0A55CZZeaQmWXmkJll5pCZZeaQmWXmkLUBScdJCkmTy67F3s0hy0RSd8XtLUlvVNz/TJ3Hzpe0fahq%0AtbyOKruAdhURo3qWJe0ELo+Ify+vIiuLj2QlkXS8pFsk7ZG0S9LfSTpa0jjgfuCXK4584yTNkvSI%0ApIOSdkv6hqSGfklK+hVJP5L0mqQHJX1L0u1p3VGSlkvaK+mApLWSTqt47DJJ/yhptaTXJXVKmiDp%0Am2n7LZKmVWx/iqQVkl6RtEPSH1WsmyXpCUmHJL0k6auD944OXw5Zea4HPgJMA6YDs4EvRsSrwAXA%0AjogYlW6vAr8ArgTGAr8NfAq4vMHnuhfoBMYBS4DP9lq/Evgg8D7gWeDOXus/DfwpMJ5i9rMe+M+0%0Av1XA3wJIGpHu/xfwfmA+cK2kj6f9/BPwNxHxXmAK8IMG629tEeFb5huwEzi719iLwCcq7i8Ank3L%0A84Htdfa5GLgnLR8HBDC5ynYfAt4Ajq0Y+z5wex/7fR/wFnBcur8MuLli/Z8BT1Tc/03gpbT8cWBb%0Ar/1dD9yalh8F/gIYV/Z/k6G8+UhWAkmi+J/5+Yrh54GTazxmqqR/TdO6Q8CXKY4s9bwfeDkifl4x%0A9kLFfo+S9PdpaneI4kgmiqNUj70Vy29Uud/z+fMDQEeaRh6QdAD4QnqtAAspjt4/TlPfeQ3U3/Ic%0AshJE8Wv9JYr/KXv8EsXRDYqjUm/fBh4HPhjFdOsGijDUswc4SdKxFWOnVCx/DpgLzAFOBH41jTey%0A795eoDgaj664nRARFwBExNaI+DQwAbgJuE/SMU08T0txyMpzD3BdOqkxgWIa9d20bi8wQdKoiu1P%0AAA5GRLekDwN/0ODz/Jji6PSX6cTKxyimo5X7/R/gVWAk8NdNvyJYByDp6vRvd0dJ+oikM9L4pZLG%0ARcSbwEGKXyZvDeD5WoJDVp4vA88AW4BNwI9IJxCAJylORjyfpl1jgT8BLpfUDdwC/EsjT5KOmhcB%0AZwP7gWuB7wE908c7gJcpjqybSUFpRkT8AjgH+C2K6e/LwK28PZ08D3hO0mvAV4Hfi4jDzT5fq1D6%0AQGpHEEkrgPURcUScQi+bj2RHAElnSuqQ9B5Jn6KYLq4su64jha/4ODJMBpZT/BvbT4HPR8SWcks6%0Acni6aJaZp4tmmTlkZpkN689k48ePj46Ojj7Xv/7664wcOXLoCmqQ6+qfVq1r48aNr0TESXV3VPZ1%0AXbVu06dPj1rWrl1bc31ZXFf/tGpdwIbwtYtm5XPIzDJzyMwyc8jMMnPIzDIb1qfwh6uOxT+suf6a%0AaYf5/Rrb7Fxy7mCXZMOYj2RmmTlkZpk5ZGaZOWRmmTlkZpk5ZGaZOWRmmTlkZpk5ZGaZOWRmmdUN%0AWWqFs1bS1tQm56o0Pja109mWfo5J45J0k6Ttkp7q+fbYtG5h2n6bpIX5XpbZ8NHIkewwcE1E/Bpw%0AFrBI0lSKriJrImIKsCbdB/gdirY4U4ArKL5BlvQtuNcBZwIzKb6ieswgvhazYaluyCJiT0Q8npZf%0AA7ZSdB9ZwNt9rO4Ezk/LC4C70l9orwdGS5oEzANWR8S+iNgPrOad38lu1pb6dRW+pA7go8AjwMSI%0A2ANFEFPTBCgC+ELFw3alsb7Gez/HFRRHQCZOnEhnZ2ef9XR3d9dcn8s102p/ffvE42tvU0bNUN77%0AVU+719VwyFKHkeXA1RFxqGixVX3TKmNRY/ydAxG3AbcBzJgxI2bPnt1nTZ2dndRan0utP2OBImBf%0A29z3W7vzM7MHuaLGlPV+1dPudTV0dlHS0RQBuzsi7kvDe9M0kPSzK43v4p39ryYDu2uMm7W1Rs4u%0AiqK9ztaI+HrFqpUUnRNJP1dUjF+azjKeRdFTaw/wEDBX0ph0wmNuGjNra41MF2cBlwCbJW1KY9dS%0ANPi+V9JlFE0MLkzrVlH0qNoO/IyikyMRsU/SjcBjabsbImLfoLwKs2GsbsgiYh19tzb9ZJXtA1jU%0Ax76WAkv7U6BZq/MVH2aZOWRmmTlkZpk5ZGaZOWRmmTlkZpk5ZGaZOWRmmTlkZpk5ZGaZOWRmmTlk%0AZpk5ZGaZOWRmmTlkZpk5ZGaZtXTP6M0vHqz7pTZ9cd9mGyo+kpll5pCZZeaQmWXmkJll5pCZZeaQ%0AmWXmkJll5pCZZeaQmWXWSMOJpZK6JD1dMfZXkl6UtCndzqlY96XUyvY5SfMqxuense2SFvd+HrN2%0A1ciR7DtU74j5jYg4Pd1WAaQ2txcBH06P+aakEZJGALdQtLqdClyctjVre400nHg4ddhsxAJgWUT8%0AHPiJpO0U/aEBtkfEDgBJy9K2z/S7YrMWM5DPZFdKeipNJ3sarA+ola1ZO2r2KvxbgRsp2tHeCHwN%0A+Dx9t6ytFuZ3tbKF/vWMrtebuZaB9AJu1Z7RXfsOcvPdK+pvWMW0k08c5Gre5p7RVUTE3p5lSd8G%0AHkh3a7WsbaiVbX96Rt9894qavZlrGUjf5lbtGV3W+1WPe0ZX0dMrOrkA6DnzuBK4SNKxkk4FpgCP%0AUnTXnCLpVEnHUJwcWdl82Wato+6vNUn3ALOB8ZJ2AdcBsyWdTjHl2wn8IUBEbJF0L8UJjcPAooh4%0AM+3nSooe0SOApRGxZdBfjdkw1MjZxYurDN9RY/uvAF+pMr6Kop+02RHFV3yYZeaQmWXmkJll5pCZ%0AZeaQmWXmkJll5pCZZeaQmWXmkJll5pCZZeaQmWXmkJll5pCZZeaQmWXmkJll5pCZZeaQmWXmkJll%0A5pCZZeaQmWXmkJll5pCZZeaQmWXmkJll5pCZZeaQmWXWbDvbsZJWS9qWfo5J45J0U2pZ+5SkMyoe%0AszBtv03Swjwvx2z4abad7WJgTURMAdak+1C0q52SbldQ9DFD0liKRhVnUnTevK6icaBZW6sbsoh4%0AGNjXa3gBcGdavhM4v2L8riisB0anNkvzgNURsS8i9gOrqd6H2qztNPuZbGJE7AFIPyekcbezNeul%0A2Xa2femrnW1f4+/egdvZZlPW+1WP29lWt1fSpIjYk6aDXWm8r3a2uygaCVaOd1bbsdvZ5uN2tv1T%0Aajtbila0PWcIFwIrKsYvTWcZzwIOpunkQ8BcSWPSCY+5acys7TXbznYJcK+ky4CfAhemzVcB5wDb%0AgZ8BnwOIiH2SbqToHQ1wQ0T0Ppli1paabWcL8Mkq2wawqI/9LAWW9qs6szbgKz7MMnPIzDJzyMwy%0Ac8jMMnPIzDJzyMwyc8jMMnPIzDJzyMwyc8jMMnPIzDJzyMwyc8jMMnPIzDJzyMwyc8jMMhvsL9Ix%0Aq6qjxveiXDPtcM3vTdm55NwcJQ0ZH8nMMnPIzDJzyMwyc8jMMnPIzDJzyMwyc8jMMnPIzDJzyMwy%0Ac8jMMhtQyCTtlLRZ0iZJG9JYv/tJm7WzwTiSzYmI0yNiRrrfr37SZu0ux3Sxv/2kzdqaim5HTT5Y%0A+gmwn6I17bci4jZJByJidMU2+yNijKQHgCURsS6NrwH+PCI29NpnZTvb6cuWLevz+bv2HWTvG83V%0APu3kE5t7ILD5xYM11088npp1DeS5B6Ks9wtqv2fD9f3q7u5m1KhRfa6fM2fOxooZXJ8G+qcusyJi%0At6QJwGpJz9bYtqG+0W5nm0+Z7WxrvWfD9f0qu50tABGxO/3sAu4HZpL6SQM02E/arK01HTJJIyWd%0A0LNM0Qf6afrfT9qsrQ1kujgRuF9Sz37+OSIelPQY/egnbdbumg5ZROwAfqPK+Kv0s5+0WTvzFR9m%0AmTlkZpk5ZGaZOWRmmTlkZpk5ZGaZOWRmmTlkZpk5ZGaZOWRmmTlkZpk5ZGaZOWRmmTlkZpk5ZGaZ%0AOWRmmTlkZpk5ZGaZOWRmmTlkZpkN9MtNzYa1jjpfRFvLd+aPHJQafCQzy8whM8vMITPLzCEzy8wh%0AM8tsyEMmab6k51Jb28X1H2HW2oY0ZJJGALdQtLadClwsaepQ1mA21Ib6SDYT2B4ROyLif4FlFG1u%0AzdrWUIfsZOCFivu70phZ2xpQz+h+P5l0ITAvIi5P9y8BZkbEH1ds8/89o4HTgOdq7HI88EqmcgfC%0AdfVPq9b1gYg4qd5OhvqyqrotbSt7RtcjaUMjjbGHmuvqn3ava6ini48BUySdKukY4CKKNrdmbWtI%0Aj2QRcVjSlcBDwAhgaURsGcoazIbakF+FHxGrKPpHD4aGppUlcF3909Z1DemJD7MjkS+rMsusJUMm%0AaamkLklPl11LJUmnSForaaukLZKuKrsmAEnHSXpU0pOpruvLrqmSpBGSnpD0QNm19JC0U9JmSZsk%0AbRjQvlpxuijpY0A3cFdE/HrZ9fSQNAmYFBGPSzoB2AicHxHPlFyXgJER0S3paGAdcFVErC+zrh6S%0AvgDMAN4bEeeVXQ8UIQNmRMSA//2uJY9kEfEwsK/sOnqLiD0R8Xhafg3YyjC4oiUK3enu0ek2LH67%0ASpoMnAvcXnYtubRkyFqBpA7go8Aj5VZSSFOyTUAXsDoihkVdwD8AXwTeKruQXgL4N0kb01VITXPI%0AMpA0ClgOXB0Rh8quByAi3oyI0ymuspkpqfRptqTzgK6I2Fh2LVXMiogzKP5iZFH6iNIUh2yQpc88%0Ay4G7I+K+suvpLSIOAJ3A/JJLAZgF/G76/LMM+ISk75ZbUiEidqefXcD9FH9B0hSHbBClEwx3AFsj%0A4utl19ND0kmSRqfl44GzgWfLrQoi4ksRMTkiOigusfuPiPhsyWUhaWQ6cYWkkcBcoOkz2S0ZMkn3%0AAP8NnCZpl6TLyq4pmQVcQvEbeVO6nVN2UcAkYK2kpyiuH10dEcPmdPkwNBFYJ+lJ4FHghxHxYLM7%0Aa8lT+GatpCWPZGatxCEzy8whM8vMITPLzCEzy8whM8vMITPLzCEzy+z/ANUmI8Sk2tQzAAAAAElF%0ATkSuQmCC">
            <a:extLst>
              <a:ext uri="{FF2B5EF4-FFF2-40B4-BE49-F238E27FC236}">
                <a16:creationId xmlns:a16="http://schemas.microsoft.com/office/drawing/2014/main" id="{ABB75D7E-9644-43C2-86F0-DBA6B1ACE2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1612" y="3365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0009F2-FAF7-4F73-9DF8-3E05B27BE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4699" y="2424112"/>
            <a:ext cx="2095500" cy="2085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9DCA4A-58A8-473E-AD14-0F31E2C0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008" y="2290878"/>
            <a:ext cx="2543175" cy="2124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B5ADA-3422-4364-9830-1AFB00E07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729" y="2376603"/>
            <a:ext cx="2724150" cy="2038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4E96D4-9B9F-4454-883B-5474EBC52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092" y="2290878"/>
            <a:ext cx="2514600" cy="2162175"/>
          </a:xfrm>
          <a:prstGeom prst="rect">
            <a:avLst/>
          </a:prstGeom>
        </p:spPr>
      </p:pic>
      <p:pic>
        <p:nvPicPr>
          <p:cNvPr id="18" name="6">
            <a:hlinkClick r:id="" action="ppaction://media"/>
            <a:extLst>
              <a:ext uri="{FF2B5EF4-FFF2-40B4-BE49-F238E27FC236}">
                <a16:creationId xmlns:a16="http://schemas.microsoft.com/office/drawing/2014/main" id="{E2EC93B3-BAE9-436F-B709-6C551680C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49000" y="52193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9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02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01EA-34A5-4850-B600-21A6C543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924C0-D77B-425A-B547-190CC439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09" y="1690688"/>
            <a:ext cx="3501209" cy="319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58735-7271-4E90-A355-794291DB0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099" y="1633593"/>
            <a:ext cx="3400976" cy="330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71FE07-E776-4E81-B693-DF16C8F5A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25" y="1586149"/>
            <a:ext cx="3501209" cy="3409071"/>
          </a:xfrm>
          <a:prstGeom prst="rect">
            <a:avLst/>
          </a:prstGeom>
        </p:spPr>
      </p:pic>
      <p:pic>
        <p:nvPicPr>
          <p:cNvPr id="8" name="7">
            <a:hlinkClick r:id="" action="ppaction://media"/>
            <a:extLst>
              <a:ext uri="{FF2B5EF4-FFF2-40B4-BE49-F238E27FC236}">
                <a16:creationId xmlns:a16="http://schemas.microsoft.com/office/drawing/2014/main" id="{ACCB4924-B9DA-41B4-829B-3C830B6ED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0" y="52244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5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D24F-81D2-4974-9D60-1CD0BA4F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CEE1B-333A-4EA4-AEB5-D3EC7D4C5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321" y="1502884"/>
            <a:ext cx="3774578" cy="3534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63BC1E-FDBC-4E7F-8F2F-38D1867D0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4" y="2511165"/>
            <a:ext cx="6562725" cy="2114550"/>
          </a:xfrm>
          <a:prstGeom prst="rect">
            <a:avLst/>
          </a:prstGeom>
        </p:spPr>
      </p:pic>
      <p:pic>
        <p:nvPicPr>
          <p:cNvPr id="12" name="8">
            <a:hlinkClick r:id="" action="ppaction://media"/>
            <a:extLst>
              <a:ext uri="{FF2B5EF4-FFF2-40B4-BE49-F238E27FC236}">
                <a16:creationId xmlns:a16="http://schemas.microsoft.com/office/drawing/2014/main" id="{3F281A70-D93F-4222-8191-50641C5B3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47099" y="53551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6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5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CA6B-8FDB-4C2D-98B5-B8990309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3403EA-5783-44C2-935A-03890E9FF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0930" y="1470518"/>
            <a:ext cx="7952173" cy="4351338"/>
          </a:xfrm>
        </p:spPr>
        <p:txBody>
          <a:bodyPr/>
          <a:lstStyle/>
          <a:p>
            <a:r>
              <a:rPr lang="en-US" dirty="0"/>
              <a:t>Values </a:t>
            </a:r>
            <a:r>
              <a:rPr lang="en-US" sz="2400" dirty="0"/>
              <a:t>between</a:t>
            </a:r>
            <a:r>
              <a:rPr lang="en-US" dirty="0"/>
              <a:t> 0 and 0.3 (0 and -0.3) indicate a weak positive (negative) linear relationship.</a:t>
            </a:r>
          </a:p>
          <a:p>
            <a:endParaRPr lang="en-US" dirty="0"/>
          </a:p>
          <a:p>
            <a:r>
              <a:rPr lang="en-US" dirty="0"/>
              <a:t>Values between 0.3 and 0.7 (-0.3 and -0.7) indicate a moderate positive (negative) linear relationship.</a:t>
            </a:r>
          </a:p>
          <a:p>
            <a:endParaRPr lang="en-US" dirty="0"/>
          </a:p>
          <a:p>
            <a:r>
              <a:rPr lang="en-US" dirty="0"/>
              <a:t>Values between 0.7 and 1.0 (-0.7 and -1.0) indicate a strong positive (negative) linear relationship.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87FDB-10B3-4D15-B5E1-85EA3CD7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28" y="1690688"/>
            <a:ext cx="1743075" cy="2628900"/>
          </a:xfrm>
          <a:prstGeom prst="rect">
            <a:avLst/>
          </a:prstGeom>
        </p:spPr>
      </p:pic>
      <p:pic>
        <p:nvPicPr>
          <p:cNvPr id="9" name="9">
            <a:hlinkClick r:id="" action="ppaction://media"/>
            <a:extLst>
              <a:ext uri="{FF2B5EF4-FFF2-40B4-BE49-F238E27FC236}">
                <a16:creationId xmlns:a16="http://schemas.microsoft.com/office/drawing/2014/main" id="{DA87BF47-224F-4D0A-AC8C-01E936128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4738" y="5212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32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KS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SU" id="{2FFF30CB-4921-4BA1-ABB2-19FA96BFF983}" vid="{D6A2D7A0-9FC6-4B38-B8AC-61415A16B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KSU</Template>
  <TotalTime>734</TotalTime>
  <Words>179</Words>
  <Application>Microsoft Office PowerPoint</Application>
  <PresentationFormat>Widescreen</PresentationFormat>
  <Paragraphs>35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KSU</vt:lpstr>
      <vt:lpstr>Who Will Buy Tickets</vt:lpstr>
      <vt:lpstr>Overview</vt:lpstr>
      <vt:lpstr>What makes people buy tickets or not?</vt:lpstr>
      <vt:lpstr>Data Cleaning</vt:lpstr>
      <vt:lpstr>Data Cleaning</vt:lpstr>
      <vt:lpstr>Data Visualization</vt:lpstr>
      <vt:lpstr>Data Visualization</vt:lpstr>
      <vt:lpstr>Data Visualization</vt:lpstr>
      <vt:lpstr>Data analysis</vt:lpstr>
      <vt:lpstr>Data analysis</vt:lpstr>
      <vt:lpstr>Model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51</cp:revision>
  <dcterms:created xsi:type="dcterms:W3CDTF">2018-04-07T19:36:57Z</dcterms:created>
  <dcterms:modified xsi:type="dcterms:W3CDTF">2018-05-03T23:58:47Z</dcterms:modified>
</cp:coreProperties>
</file>